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6" r:id="rId2"/>
    <p:sldId id="257" r:id="rId3"/>
    <p:sldId id="281" r:id="rId4"/>
    <p:sldId id="263" r:id="rId5"/>
    <p:sldId id="268" r:id="rId6"/>
    <p:sldId id="283" r:id="rId7"/>
    <p:sldId id="284" r:id="rId8"/>
    <p:sldId id="285" r:id="rId9"/>
    <p:sldId id="282" r:id="rId10"/>
    <p:sldId id="269" r:id="rId11"/>
    <p:sldId id="271" r:id="rId12"/>
    <p:sldId id="272" r:id="rId13"/>
    <p:sldId id="273" r:id="rId14"/>
    <p:sldId id="274" r:id="rId15"/>
    <p:sldId id="275" r:id="rId16"/>
    <p:sldId id="276" r:id="rId17"/>
    <p:sldId id="277" r:id="rId18"/>
    <p:sldId id="278" r:id="rId19"/>
    <p:sldId id="279" r:id="rId20"/>
    <p:sldId id="280" r:id="rId21"/>
    <p:sldId id="28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484" y="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10733828" y="1110597"/>
            <a:ext cx="2286000" cy="508000"/>
          </a:xfrm>
        </p:spPr>
        <p:txBody>
          <a:bodyPr/>
          <a:lstStyle/>
          <a:p>
            <a:fld id="{8756D0BF-B61D-4764-831B-86EDCCECFD10}" type="datetimeFigureOut">
              <a:rPr lang="en-IN" smtClean="0"/>
              <a:t>22-04-2025</a:t>
            </a:fld>
            <a:endParaRPr lang="en-IN"/>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IN"/>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03A82181-3B22-4153-9AF0-FA7F34085B48}"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756D0BF-B61D-4764-831B-86EDCCECFD10}" type="datetimeFigureOut">
              <a:rPr lang="en-IN" smtClean="0"/>
              <a:t>22-04-2025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82181-3B22-4153-9AF0-FA7F34085B48}"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756D0BF-B61D-4764-831B-86EDCCECFD10}" type="datetimeFigureOut">
              <a:rPr lang="en-IN" smtClean="0"/>
              <a:t>22-04-2025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82181-3B22-4153-9AF0-FA7F34085B48}"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8756D0BF-B61D-4764-831B-86EDCCECFD10}" type="datetimeFigureOut">
              <a:rPr lang="en-IN" smtClean="0"/>
              <a:t>22-04-2025</a:t>
            </a:fld>
            <a:endParaRPr lang="en-IN"/>
          </a:p>
        </p:txBody>
      </p:sp>
      <p:sp>
        <p:nvSpPr>
          <p:cNvPr id="9" name="Slide Number Placeholder 8"/>
          <p:cNvSpPr>
            <a:spLocks noGrp="1"/>
          </p:cNvSpPr>
          <p:nvPr>
            <p:ph type="sldNum" sz="quarter" idx="15"/>
          </p:nvPr>
        </p:nvSpPr>
        <p:spPr/>
        <p:txBody>
          <a:bodyPr rtlCol="0"/>
          <a:lstStyle/>
          <a:p>
            <a:fld id="{03A82181-3B22-4153-9AF0-FA7F34085B48}" type="slidenum">
              <a:rPr lang="en-IN" smtClean="0"/>
              <a:t>‹#›</a:t>
            </a:fld>
            <a:endParaRPr lang="en-IN"/>
          </a:p>
        </p:txBody>
      </p:sp>
      <p:sp>
        <p:nvSpPr>
          <p:cNvPr id="10" name="Footer Placeholder 9"/>
          <p:cNvSpPr>
            <a:spLocks noGrp="1"/>
          </p:cNvSpPr>
          <p:nvPr>
            <p:ph type="ftr" sz="quarter" idx="16"/>
          </p:nvPr>
        </p:nvSpPr>
        <p:spPr/>
        <p:txBody>
          <a:bodyPr rtlCol="0"/>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8756D0BF-B61D-4764-831B-86EDCCECFD10}" type="datetimeFigureOut">
              <a:rPr lang="en-IN" smtClean="0"/>
              <a:t>22-04-2025</a:t>
            </a:fld>
            <a:endParaRPr lang="en-IN"/>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IN"/>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03A82181-3B22-4153-9AF0-FA7F34085B48}"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8756D0BF-B61D-4764-831B-86EDCCECFD10}" type="datetimeFigureOut">
              <a:rPr lang="en-IN" smtClean="0"/>
              <a:t>22-04-2025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82181-3B22-4153-9AF0-FA7F34085B48}" type="slidenum">
              <a:rPr lang="en-IN" smtClean="0"/>
              <a:t>‹#›</a:t>
            </a:fld>
            <a:endParaRPr lang="en-IN"/>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8756D0BF-B61D-4764-831B-86EDCCECFD10}" type="datetimeFigureOut">
              <a:rPr lang="en-IN" smtClean="0"/>
              <a:t>22-04-2025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A82181-3B22-4153-9AF0-FA7F34085B48}" type="slidenum">
              <a:rPr lang="en-IN" smtClean="0"/>
              <a:t>‹#›</a:t>
            </a:fld>
            <a:endParaRPr lang="en-IN"/>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8756D0BF-B61D-4764-831B-86EDCCECFD10}" type="datetimeFigureOut">
              <a:rPr lang="en-IN" smtClean="0"/>
              <a:t>22-04-2025</a:t>
            </a:fld>
            <a:endParaRPr lang="en-IN"/>
          </a:p>
        </p:txBody>
      </p:sp>
      <p:sp>
        <p:nvSpPr>
          <p:cNvPr id="7" name="Slide Number Placeholder 6"/>
          <p:cNvSpPr>
            <a:spLocks noGrp="1"/>
          </p:cNvSpPr>
          <p:nvPr>
            <p:ph type="sldNum" sz="quarter" idx="11"/>
          </p:nvPr>
        </p:nvSpPr>
        <p:spPr/>
        <p:txBody>
          <a:bodyPr rtlCol="0"/>
          <a:lstStyle/>
          <a:p>
            <a:fld id="{03A82181-3B22-4153-9AF0-FA7F34085B48}" type="slidenum">
              <a:rPr lang="en-IN" smtClean="0"/>
              <a:t>‹#›</a:t>
            </a:fld>
            <a:endParaRPr lang="en-IN"/>
          </a:p>
        </p:txBody>
      </p:sp>
      <p:sp>
        <p:nvSpPr>
          <p:cNvPr id="8" name="Footer Placeholder 7"/>
          <p:cNvSpPr>
            <a:spLocks noGrp="1"/>
          </p:cNvSpPr>
          <p:nvPr>
            <p:ph type="ftr" sz="quarter" idx="12"/>
          </p:nvPr>
        </p:nvSpPr>
        <p:spPr/>
        <p:txBody>
          <a:bodyPr rtlCol="0"/>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56D0BF-B61D-4764-831B-86EDCCECFD10}" type="datetimeFigureOut">
              <a:rPr lang="en-IN" smtClean="0"/>
              <a:t>22-04-2025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3A82181-3B22-4153-9AF0-FA7F34085B48}"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8756D0BF-B61D-4764-831B-86EDCCECFD10}" type="datetimeFigureOut">
              <a:rPr lang="en-IN" smtClean="0"/>
              <a:t>22-04-2025</a:t>
            </a:fld>
            <a:endParaRPr lang="en-IN"/>
          </a:p>
        </p:txBody>
      </p:sp>
      <p:sp>
        <p:nvSpPr>
          <p:cNvPr id="22" name="Slide Number Placeholder 21"/>
          <p:cNvSpPr>
            <a:spLocks noGrp="1"/>
          </p:cNvSpPr>
          <p:nvPr>
            <p:ph type="sldNum" sz="quarter" idx="15"/>
          </p:nvPr>
        </p:nvSpPr>
        <p:spPr/>
        <p:txBody>
          <a:bodyPr rtlCol="0"/>
          <a:lstStyle/>
          <a:p>
            <a:fld id="{03A82181-3B22-4153-9AF0-FA7F34085B48}" type="slidenum">
              <a:rPr lang="en-IN" smtClean="0"/>
              <a:t>‹#›</a:t>
            </a:fld>
            <a:endParaRPr lang="en-IN"/>
          </a:p>
        </p:txBody>
      </p:sp>
      <p:sp>
        <p:nvSpPr>
          <p:cNvPr id="23" name="Footer Placeholder 22"/>
          <p:cNvSpPr>
            <a:spLocks noGrp="1"/>
          </p:cNvSpPr>
          <p:nvPr>
            <p:ph type="ftr" sz="quarter" idx="16"/>
          </p:nvPr>
        </p:nvSpPr>
        <p:spPr/>
        <p:txBody>
          <a:bodyPr rtlCol="0"/>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8756D0BF-B61D-4764-831B-86EDCCECFD10}" type="datetimeFigureOut">
              <a:rPr lang="en-IN" smtClean="0"/>
              <a:t>22-04-2025</a:t>
            </a:fld>
            <a:endParaRPr lang="en-IN"/>
          </a:p>
        </p:txBody>
      </p:sp>
      <p:sp>
        <p:nvSpPr>
          <p:cNvPr id="18" name="Slide Number Placeholder 17"/>
          <p:cNvSpPr>
            <a:spLocks noGrp="1"/>
          </p:cNvSpPr>
          <p:nvPr>
            <p:ph type="sldNum" sz="quarter" idx="11"/>
          </p:nvPr>
        </p:nvSpPr>
        <p:spPr/>
        <p:txBody>
          <a:bodyPr rtlCol="0"/>
          <a:lstStyle/>
          <a:p>
            <a:fld id="{03A82181-3B22-4153-9AF0-FA7F34085B48}" type="slidenum">
              <a:rPr lang="en-IN" smtClean="0"/>
              <a:t>‹#›</a:t>
            </a:fld>
            <a:endParaRPr lang="en-IN"/>
          </a:p>
        </p:txBody>
      </p:sp>
      <p:sp>
        <p:nvSpPr>
          <p:cNvPr id="21" name="Footer Placeholder 20"/>
          <p:cNvSpPr>
            <a:spLocks noGrp="1"/>
          </p:cNvSpPr>
          <p:nvPr>
            <p:ph type="ftr" sz="quarter" idx="12"/>
          </p:nvPr>
        </p:nvSpPr>
        <p:spPr/>
        <p:txBody>
          <a:bodyPr rtlCol="0"/>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8756D0BF-B61D-4764-831B-86EDCCECFD10}" type="datetimeFigureOut">
              <a:rPr lang="en-IN" smtClean="0"/>
              <a:t>22-04-2025</a:t>
            </a:fld>
            <a:endParaRPr lang="en-IN"/>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IN"/>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03A82181-3B22-4153-9AF0-FA7F34085B48}"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4470D4-79E3-7F8F-F044-35FC6DCD5754}"/>
              </a:ext>
            </a:extLst>
          </p:cNvPr>
          <p:cNvSpPr>
            <a:spLocks noGrp="1"/>
          </p:cNvSpPr>
          <p:nvPr>
            <p:ph type="ctrTitle"/>
          </p:nvPr>
        </p:nvSpPr>
        <p:spPr>
          <a:xfrm>
            <a:off x="772998" y="1648047"/>
            <a:ext cx="9049732" cy="1196159"/>
          </a:xfrm>
        </p:spPr>
        <p:txBody>
          <a:bodyPr>
            <a:normAutofit fontScale="90000"/>
          </a:bodyPr>
          <a:lstStyle/>
          <a:p>
            <a:pPr algn="ctr"/>
            <a:r>
              <a:rPr lang="en-IN" sz="4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Title:</a:t>
            </a:r>
            <a:br>
              <a:rPr lang="en-IN" sz="44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br>
            <a:r>
              <a:rPr lang="en-IN" sz="3600" dirty="0">
                <a:solidFill>
                  <a:schemeClr val="tx1"/>
                </a:solidFill>
                <a:latin typeface="Times New Roman" pitchFamily="18" charset="0"/>
                <a:cs typeface="Times New Roman" pitchFamily="18" charset="0"/>
              </a:rPr>
              <a:t/>
            </a:r>
            <a:br>
              <a:rPr lang="en-IN" sz="3600" dirty="0">
                <a:solidFill>
                  <a:schemeClr val="tx1"/>
                </a:solidFill>
                <a:latin typeface="Times New Roman" pitchFamily="18" charset="0"/>
                <a:cs typeface="Times New Roman" pitchFamily="18" charset="0"/>
              </a:rPr>
            </a:br>
            <a:r>
              <a:rPr lang="en-US" sz="4000" dirty="0">
                <a:solidFill>
                  <a:schemeClr val="tx1"/>
                </a:solidFill>
                <a:latin typeface="Times New Roman" pitchFamily="18" charset="0"/>
                <a:cs typeface="Times New Roman" pitchFamily="18" charset="0"/>
              </a:rPr>
              <a:t>User Analytics in the Telecommunication </a:t>
            </a:r>
            <a:r>
              <a:rPr lang="en-US" sz="4000" dirty="0" smtClean="0">
                <a:solidFill>
                  <a:schemeClr val="tx1"/>
                </a:solidFill>
                <a:latin typeface="Times New Roman" pitchFamily="18" charset="0"/>
                <a:cs typeface="Times New Roman" pitchFamily="18" charset="0"/>
              </a:rPr>
              <a:t>Industry</a:t>
            </a:r>
            <a:endParaRPr lang="en-IN" sz="3200" i="1" dirty="0">
              <a:solidFill>
                <a:schemeClr val="tx1"/>
              </a:solidFill>
              <a:latin typeface="Times New Roman" pitchFamily="18" charset="0"/>
              <a:cs typeface="Times New Roman" pitchFamily="18" charset="0"/>
            </a:endParaRPr>
          </a:p>
        </p:txBody>
      </p:sp>
      <p:sp>
        <p:nvSpPr>
          <p:cNvPr id="3" name="Subtitle 2">
            <a:extLst>
              <a:ext uri="{FF2B5EF4-FFF2-40B4-BE49-F238E27FC236}">
                <a16:creationId xmlns="" xmlns:a16="http://schemas.microsoft.com/office/drawing/2014/main" id="{831BA46E-64CF-C8E8-96C0-A67E94F10FAD}"/>
              </a:ext>
            </a:extLst>
          </p:cNvPr>
          <p:cNvSpPr>
            <a:spLocks noGrp="1"/>
          </p:cNvSpPr>
          <p:nvPr>
            <p:ph type="subTitle" idx="1"/>
          </p:nvPr>
        </p:nvSpPr>
        <p:spPr>
          <a:xfrm>
            <a:off x="1654403" y="3429000"/>
            <a:ext cx="7286920" cy="584794"/>
          </a:xfrm>
        </p:spPr>
        <p:txBody>
          <a:bodyPr>
            <a:normAutofit/>
          </a:bodyPr>
          <a:lstStyle/>
          <a:p>
            <a:pPr algn="ctr"/>
            <a:r>
              <a:rPr lang="en-IN" sz="2400" dirty="0">
                <a:solidFill>
                  <a:schemeClr val="tx1"/>
                </a:solidFill>
                <a:latin typeface="Times New Roman" pitchFamily="18" charset="0"/>
                <a:cs typeface="Times New Roman" pitchFamily="18" charset="0"/>
              </a:rPr>
              <a:t>Situational Overview </a:t>
            </a:r>
          </a:p>
        </p:txBody>
      </p:sp>
      <p:sp>
        <p:nvSpPr>
          <p:cNvPr id="4" name="Subtitle 2">
            <a:extLst>
              <a:ext uri="{FF2B5EF4-FFF2-40B4-BE49-F238E27FC236}">
                <a16:creationId xmlns="" xmlns:a16="http://schemas.microsoft.com/office/drawing/2014/main" id="{6800DFFE-4D5C-15C8-D5C8-8CC1607D4538}"/>
              </a:ext>
            </a:extLst>
          </p:cNvPr>
          <p:cNvSpPr txBox="1">
            <a:spLocks/>
          </p:cNvSpPr>
          <p:nvPr/>
        </p:nvSpPr>
        <p:spPr>
          <a:xfrm>
            <a:off x="5167423" y="4155527"/>
            <a:ext cx="4274289" cy="886121"/>
          </a:xfrm>
          <a:prstGeom prst="rect">
            <a:avLst/>
          </a:prstGeom>
        </p:spPr>
        <p:txBody>
          <a:bodyPr vert="horz" lIns="91440" tIns="45720" rIns="91440" bIns="45720" rtlCol="0" anchor="t">
            <a:normAutofit fontScale="925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IN" sz="2000" b="1" dirty="0" smtClean="0">
                <a:solidFill>
                  <a:schemeClr val="tx1"/>
                </a:solidFill>
                <a:latin typeface="Times New Roman" pitchFamily="18" charset="0"/>
                <a:cs typeface="Times New Roman" pitchFamily="18" charset="0"/>
              </a:rPr>
              <a:t>By:-</a:t>
            </a:r>
            <a:r>
              <a:rPr lang="en-IN" sz="2000" b="1" dirty="0">
                <a:solidFill>
                  <a:schemeClr val="tx1"/>
                </a:solidFill>
                <a:latin typeface="Times New Roman" pitchFamily="18" charset="0"/>
                <a:cs typeface="Times New Roman" pitchFamily="18" charset="0"/>
              </a:rPr>
              <a:t>	</a:t>
            </a:r>
            <a:r>
              <a:rPr lang="en-IN" sz="2000" b="1" dirty="0" smtClean="0">
                <a:solidFill>
                  <a:schemeClr val="tx1"/>
                </a:solidFill>
                <a:latin typeface="Times New Roman" pitchFamily="18" charset="0"/>
                <a:cs typeface="Times New Roman" pitchFamily="18" charset="0"/>
              </a:rPr>
              <a:t>KALAVATHI ALEGAPALLI</a:t>
            </a:r>
            <a:endParaRPr lang="en-IN" sz="2000" b="1" dirty="0">
              <a:solidFill>
                <a:schemeClr val="tx1"/>
              </a:solidFill>
              <a:latin typeface="Times New Roman" pitchFamily="18" charset="0"/>
              <a:cs typeface="Times New Roman" pitchFamily="18" charset="0"/>
            </a:endParaRPr>
          </a:p>
          <a:p>
            <a:r>
              <a:rPr lang="en-IN" sz="2000" b="1" dirty="0" smtClean="0">
                <a:solidFill>
                  <a:schemeClr val="tx1"/>
                </a:solidFill>
                <a:latin typeface="Times New Roman" pitchFamily="18" charset="0"/>
                <a:cs typeface="Times New Roman" pitchFamily="18" charset="0"/>
              </a:rPr>
              <a:t>Date:21-04-2025</a:t>
            </a:r>
            <a:endParaRPr lang="en-IN" sz="2000" b="1" dirty="0">
              <a:solidFill>
                <a:schemeClr val="tx1"/>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589" y="3968498"/>
            <a:ext cx="2139950"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1433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57" y="1970689"/>
            <a:ext cx="4963236" cy="157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39" t="6123" r="1731"/>
          <a:stretch/>
        </p:blipFill>
        <p:spPr bwMode="auto">
          <a:xfrm>
            <a:off x="0" y="3752193"/>
            <a:ext cx="4966138" cy="124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003" t="3589" b="8396"/>
          <a:stretch/>
        </p:blipFill>
        <p:spPr bwMode="auto">
          <a:xfrm>
            <a:off x="207855" y="4997669"/>
            <a:ext cx="4966138" cy="1355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1092" y="1970689"/>
            <a:ext cx="6621516" cy="43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7855" y="157655"/>
            <a:ext cx="7012752" cy="369332"/>
          </a:xfrm>
          <a:prstGeom prst="rect">
            <a:avLst/>
          </a:prstGeom>
          <a:noFill/>
        </p:spPr>
        <p:txBody>
          <a:bodyPr wrap="square" rtlCol="0">
            <a:spAutoFit/>
          </a:bodyPr>
          <a:lstStyle/>
          <a:p>
            <a:r>
              <a:rPr lang="en-US" dirty="0"/>
              <a:t>'Top 5 Handsets for </a:t>
            </a:r>
            <a:r>
              <a:rPr lang="en-US" dirty="0" smtClean="0"/>
              <a:t>manufacturers:</a:t>
            </a:r>
            <a:endParaRPr lang="en-IN" dirty="0"/>
          </a:p>
        </p:txBody>
      </p:sp>
      <p:sp>
        <p:nvSpPr>
          <p:cNvPr id="4" name="TextBox 3"/>
          <p:cNvSpPr txBox="1"/>
          <p:nvPr/>
        </p:nvSpPr>
        <p:spPr>
          <a:xfrm>
            <a:off x="0" y="646386"/>
            <a:ext cx="10957033" cy="1200329"/>
          </a:xfrm>
          <a:prstGeom prst="rect">
            <a:avLst/>
          </a:prstGeom>
          <a:noFill/>
        </p:spPr>
        <p:txBody>
          <a:bodyPr wrap="square" rtlCol="0">
            <a:spAutoFit/>
          </a:bodyPr>
          <a:lstStyle/>
          <a:p>
            <a:r>
              <a:rPr lang="en-US" dirty="0"/>
              <a:t>1. </a:t>
            </a:r>
            <a:r>
              <a:rPr lang="en-US" dirty="0" smtClean="0"/>
              <a:t>Top </a:t>
            </a:r>
            <a:r>
              <a:rPr lang="en-US" dirty="0"/>
              <a:t>Handsets </a:t>
            </a:r>
            <a:r>
              <a:rPr lang="en-US" dirty="0" err="1" smtClean="0"/>
              <a:t>Visualization:Bar</a:t>
            </a:r>
            <a:r>
              <a:rPr lang="en-US" dirty="0" smtClean="0"/>
              <a:t> </a:t>
            </a:r>
            <a:r>
              <a:rPr lang="en-US" dirty="0"/>
              <a:t>charts display the top 5 handset models for Apple, Samsung, and Huawei, helping to compare their sales performance visually.</a:t>
            </a:r>
          </a:p>
          <a:p>
            <a:r>
              <a:rPr lang="en-US" dirty="0" smtClean="0"/>
              <a:t>2</a:t>
            </a:r>
            <a:r>
              <a:rPr lang="en-US" dirty="0"/>
              <a:t>. </a:t>
            </a:r>
            <a:r>
              <a:rPr lang="en-US" dirty="0" smtClean="0"/>
              <a:t>Data </a:t>
            </a:r>
            <a:r>
              <a:rPr lang="en-US" dirty="0"/>
              <a:t>Analysis through </a:t>
            </a:r>
            <a:r>
              <a:rPr lang="en-US" dirty="0" smtClean="0"/>
              <a:t>Code: </a:t>
            </a:r>
            <a:r>
              <a:rPr lang="en-US" dirty="0"/>
              <a:t>Python code filters data for top manufacturers and handsets, generating insightful visualizations with libraries like seaborn and </a:t>
            </a:r>
            <a:r>
              <a:rPr lang="en-US" dirty="0" err="1"/>
              <a:t>matplotlib</a:t>
            </a:r>
            <a:r>
              <a:rPr lang="en-US" dirty="0" smtClean="0"/>
              <a:t>.</a:t>
            </a:r>
            <a:endParaRPr lang="en-US" dirty="0"/>
          </a:p>
        </p:txBody>
      </p:sp>
    </p:spTree>
    <p:extLst>
      <p:ext uri="{BB962C8B-B14F-4D97-AF65-F5344CB8AC3E}">
        <p14:creationId xmlns:p14="http://schemas.microsoft.com/office/powerpoint/2010/main" val="1617988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87" y="1797269"/>
            <a:ext cx="4593513" cy="4732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4775"/>
          <a:stretch/>
        </p:blipFill>
        <p:spPr bwMode="auto">
          <a:xfrm>
            <a:off x="4556235" y="1797269"/>
            <a:ext cx="7031422" cy="2822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469" y="4619297"/>
            <a:ext cx="3657600" cy="1950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1"/>
          <p:cNvSpPr>
            <a:spLocks noChangeArrowheads="1"/>
          </p:cNvSpPr>
          <p:nvPr/>
        </p:nvSpPr>
        <p:spPr bwMode="auto">
          <a:xfrm>
            <a:off x="0" y="-1756556"/>
            <a:ext cx="1193449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dirty="0">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b="1" dirty="0">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b="1" dirty="0">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User Engagement Analysis</a:t>
            </a:r>
            <a:r>
              <a:rPr kumimoji="0" lang="en-US" sz="1800" b="0" i="0" u="none" strike="noStrike" cap="none" normalizeH="0" baseline="0" dirty="0" smtClean="0">
                <a:ln>
                  <a:noFill/>
                </a:ln>
                <a:solidFill>
                  <a:schemeClr val="tx1"/>
                </a:solidFill>
                <a:effectLst/>
                <a:latin typeface="Arial" charset="0"/>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800" b="1" i="0" u="none" strike="noStrike" cap="none" normalizeH="0" baseline="0" dirty="0" smtClean="0">
                <a:ln>
                  <a:noFill/>
                </a:ln>
                <a:solidFill>
                  <a:schemeClr val="tx1"/>
                </a:solidFill>
                <a:effectLst/>
                <a:latin typeface="Arial" charset="0"/>
                <a:cs typeface="Arial" charset="0"/>
              </a:rPr>
              <a:t>User Clustering with K-Means:</a:t>
            </a:r>
            <a:r>
              <a:rPr kumimoji="0" lang="en-US" sz="1800" b="0" i="0" u="none" strike="noStrike" cap="none" normalizeH="0" baseline="0" dirty="0" smtClean="0">
                <a:ln>
                  <a:noFill/>
                </a:ln>
                <a:solidFill>
                  <a:schemeClr val="tx1"/>
                </a:solidFill>
                <a:effectLst/>
                <a:latin typeface="Arial" charset="0"/>
                <a:cs typeface="Arial" charset="0"/>
              </a:rPr>
              <a:t> Customers were clustered into 3 distinct groups based on normalized activity duration (DL/UL) and total upload usage using K-Means clustering for engagement segmentation.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1800" b="1" i="0" u="none" strike="noStrike" cap="none" normalizeH="0" baseline="0" dirty="0" smtClean="0">
                <a:ln>
                  <a:noFill/>
                </a:ln>
                <a:solidFill>
                  <a:schemeClr val="tx1"/>
                </a:solidFill>
                <a:effectLst/>
                <a:latin typeface="Arial" charset="0"/>
                <a:cs typeface="Arial" charset="0"/>
              </a:rPr>
              <a:t>Top 5 Low-Engagement Users Identified:</a:t>
            </a:r>
            <a:r>
              <a:rPr kumimoji="0" lang="en-US" sz="1800" b="0" i="0" u="none" strike="noStrike" cap="none" normalizeH="0" baseline="0" dirty="0" smtClean="0">
                <a:ln>
                  <a:noFill/>
                </a:ln>
                <a:solidFill>
                  <a:schemeClr val="tx1"/>
                </a:solidFill>
                <a:effectLst/>
                <a:latin typeface="Arial" charset="0"/>
                <a:cs typeface="Arial" charset="0"/>
              </a:rPr>
              <a:t> Users with the lowest total upload volume were extracted, indicating potential low engagement or under-utilization of services.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56604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00" y="1277007"/>
            <a:ext cx="4305300" cy="531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828" y="1277008"/>
            <a:ext cx="2774731" cy="530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25669" y="362607"/>
            <a:ext cx="5707117" cy="707886"/>
          </a:xfrm>
          <a:prstGeom prst="rect">
            <a:avLst/>
          </a:prstGeom>
          <a:noFill/>
        </p:spPr>
        <p:txBody>
          <a:bodyPr wrap="square" rtlCol="0">
            <a:spAutoFit/>
          </a:bodyPr>
          <a:lstStyle/>
          <a:p>
            <a:r>
              <a:rPr lang="en-IN" sz="4000" dirty="0" smtClean="0">
                <a:latin typeface="Times New Roman" pitchFamily="18" charset="0"/>
                <a:cs typeface="Times New Roman" pitchFamily="18" charset="0"/>
              </a:rPr>
              <a:t>Top 10 Users:</a:t>
            </a:r>
            <a:endParaRPr lang="en-IN" sz="4000" dirty="0">
              <a:latin typeface="Times New Roman" pitchFamily="18" charset="0"/>
              <a:cs typeface="Times New Roman" pitchFamily="18" charset="0"/>
            </a:endParaRPr>
          </a:p>
        </p:txBody>
      </p:sp>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619" y="1277007"/>
            <a:ext cx="4078396" cy="171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728" t="5744" r="1707" b="676"/>
          <a:stretch/>
        </p:blipFill>
        <p:spPr bwMode="auto">
          <a:xfrm>
            <a:off x="7425559" y="3012610"/>
            <a:ext cx="4414344" cy="1828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9662" y="4745419"/>
            <a:ext cx="4966138" cy="205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5174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06" y="2333297"/>
            <a:ext cx="5448300" cy="3799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652" y="2333297"/>
            <a:ext cx="5410200" cy="4220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1"/>
          <p:cNvSpPr>
            <a:spLocks noChangeArrowheads="1"/>
          </p:cNvSpPr>
          <p:nvPr/>
        </p:nvSpPr>
        <p:spPr bwMode="auto">
          <a:xfrm>
            <a:off x="1" y="-1895055"/>
            <a:ext cx="1219200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b="1" dirty="0">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b="1" dirty="0">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b="1" dirty="0">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b="1" dirty="0">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User Experience Analysis</a:t>
            </a:r>
            <a:r>
              <a:rPr kumimoji="0" lang="en-US" sz="1800" b="0" i="0" u="none" strike="noStrike" cap="none" normalizeH="0" baseline="0" dirty="0" smtClean="0">
                <a:ln>
                  <a:noFill/>
                </a:ln>
                <a:solidFill>
                  <a:schemeClr val="tx1"/>
                </a:solidFill>
                <a:effectLst/>
                <a:latin typeface="Arial" charset="0"/>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800" b="1" i="0" u="none" strike="noStrike" cap="none" normalizeH="0" baseline="0" dirty="0" smtClean="0">
                <a:ln>
                  <a:noFill/>
                </a:ln>
                <a:solidFill>
                  <a:schemeClr val="tx1"/>
                </a:solidFill>
                <a:effectLst/>
                <a:latin typeface="Arial" charset="0"/>
                <a:cs typeface="Arial" charset="0"/>
              </a:rPr>
              <a:t>Aggregated Network Experience Metrics:</a:t>
            </a:r>
            <a:r>
              <a:rPr kumimoji="0" lang="en-US" sz="1800" b="0" i="0" u="none" strike="noStrike" cap="none" normalizeH="0" baseline="0" dirty="0" smtClean="0">
                <a:ln>
                  <a:noFill/>
                </a:ln>
                <a:solidFill>
                  <a:schemeClr val="tx1"/>
                </a:solidFill>
                <a:effectLst/>
                <a:latin typeface="Arial" charset="0"/>
                <a:cs typeface="Arial" charset="0"/>
              </a:rPr>
              <a:t> Key network parameters like TCP retransmissions, RTT, and throughput were averaged per customer and device to assess network quality and performance.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1800" b="1" i="0" u="none" strike="noStrike" cap="none" normalizeH="0" baseline="0" dirty="0" smtClean="0">
                <a:ln>
                  <a:noFill/>
                </a:ln>
                <a:solidFill>
                  <a:schemeClr val="tx1"/>
                </a:solidFill>
                <a:effectLst/>
                <a:latin typeface="Arial" charset="0"/>
                <a:cs typeface="Arial" charset="0"/>
              </a:rPr>
              <a:t>Top, Bottom, and Frequent Value Analysis:</a:t>
            </a:r>
            <a:r>
              <a:rPr kumimoji="0" lang="en-US" sz="1800" b="0" i="0" u="none" strike="noStrike" cap="none" normalizeH="0" baseline="0" dirty="0" smtClean="0">
                <a:ln>
                  <a:noFill/>
                </a:ln>
                <a:solidFill>
                  <a:schemeClr val="tx1"/>
                </a:solidFill>
                <a:effectLst/>
                <a:latin typeface="Arial" charset="0"/>
                <a:cs typeface="Arial" charset="0"/>
              </a:rPr>
              <a:t> Identified users experiencing the highest and lowest network performance along with the most frequent TCP, RTT, and throughput values to highlight service consistency and anomalies.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277373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67" y="2364828"/>
            <a:ext cx="5515467" cy="4493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179" y="2364828"/>
            <a:ext cx="5691352" cy="4162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1"/>
          <p:cNvSpPr>
            <a:spLocks noChangeArrowheads="1"/>
          </p:cNvSpPr>
          <p:nvPr/>
        </p:nvSpPr>
        <p:spPr bwMode="auto">
          <a:xfrm>
            <a:off x="204952" y="-145168"/>
            <a:ext cx="1198704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cs typeface="Arial" charset="0"/>
              </a:rPr>
              <a:t>Network Throughput &amp; Device Type Analysis</a:t>
            </a:r>
            <a:r>
              <a:rPr kumimoji="0" lang="en-US" sz="1800" b="0" i="0" u="none" strike="noStrike" cap="none" normalizeH="0" baseline="0" dirty="0" smtClean="0">
                <a:ln>
                  <a:noFill/>
                </a:ln>
                <a:solidFill>
                  <a:schemeClr val="tx1"/>
                </a:solidFill>
                <a:effectLst/>
                <a:latin typeface="Arial" charset="0"/>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1800" b="1" i="0" u="none" strike="noStrike" cap="none" normalizeH="0" baseline="0" dirty="0" smtClean="0">
                <a:ln>
                  <a:noFill/>
                </a:ln>
                <a:solidFill>
                  <a:schemeClr val="tx1"/>
                </a:solidFill>
                <a:effectLst/>
                <a:latin typeface="Arial" charset="0"/>
                <a:cs typeface="Arial" charset="0"/>
              </a:rPr>
              <a:t>Throughput Distribution by Device Type:</a:t>
            </a:r>
            <a:r>
              <a:rPr kumimoji="0" lang="en-US" sz="1800" b="0" i="0" u="none" strike="noStrike" cap="none" normalizeH="0" baseline="0" dirty="0" smtClean="0">
                <a:ln>
                  <a:noFill/>
                </a:ln>
                <a:solidFill>
                  <a:schemeClr val="tx1"/>
                </a:solidFill>
                <a:effectLst/>
                <a:latin typeface="Arial" charset="0"/>
                <a:cs typeface="Arial" charset="0"/>
              </a:rPr>
              <a:t> Devices were ranked based on average DL throughput, revealing that newer models like </a:t>
            </a:r>
            <a:r>
              <a:rPr kumimoji="0" lang="en-US" sz="1800" b="0" i="1" u="none" strike="noStrike" cap="none" normalizeH="0" baseline="0" dirty="0" smtClean="0">
                <a:ln>
                  <a:noFill/>
                </a:ln>
                <a:solidFill>
                  <a:schemeClr val="tx1"/>
                </a:solidFill>
                <a:effectLst/>
                <a:latin typeface="Arial" charset="0"/>
                <a:cs typeface="Arial" charset="0"/>
              </a:rPr>
              <a:t>Huawei SCL-L01</a:t>
            </a:r>
            <a:r>
              <a:rPr kumimoji="0" lang="en-US" sz="1800" b="0" i="0" u="none" strike="noStrike" cap="none" normalizeH="0" baseline="0" dirty="0" smtClean="0">
                <a:ln>
                  <a:noFill/>
                </a:ln>
                <a:solidFill>
                  <a:schemeClr val="tx1"/>
                </a:solidFill>
                <a:effectLst/>
                <a:latin typeface="Arial" charset="0"/>
                <a:cs typeface="Arial" charset="0"/>
              </a:rPr>
              <a:t> and </a:t>
            </a:r>
            <a:r>
              <a:rPr kumimoji="0" lang="en-US" sz="1800" b="0" i="1" u="none" strike="noStrike" cap="none" normalizeH="0" baseline="0" dirty="0" smtClean="0">
                <a:ln>
                  <a:noFill/>
                </a:ln>
                <a:solidFill>
                  <a:schemeClr val="tx1"/>
                </a:solidFill>
                <a:effectLst/>
                <a:latin typeface="Arial" charset="0"/>
                <a:cs typeface="Arial" charset="0"/>
              </a:rPr>
              <a:t>New Band Sourced Models</a:t>
            </a:r>
            <a:r>
              <a:rPr kumimoji="0" lang="en-US" sz="1800" b="0" i="0" u="none" strike="noStrike" cap="none" normalizeH="0" baseline="0" dirty="0" smtClean="0">
                <a:ln>
                  <a:noFill/>
                </a:ln>
                <a:solidFill>
                  <a:schemeClr val="tx1"/>
                </a:solidFill>
                <a:effectLst/>
                <a:latin typeface="Arial" charset="0"/>
                <a:cs typeface="Arial" charset="0"/>
              </a:rPr>
              <a:t> offer better network performance.</a:t>
            </a:r>
          </a:p>
          <a:p>
            <a:pPr marL="0" marR="0" lvl="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1800" b="1" i="0" u="none" strike="noStrike" cap="none" normalizeH="0" baseline="0" dirty="0" smtClean="0">
                <a:ln>
                  <a:noFill/>
                </a:ln>
                <a:solidFill>
                  <a:schemeClr val="tx1"/>
                </a:solidFill>
                <a:effectLst/>
                <a:latin typeface="Arial" charset="0"/>
                <a:cs typeface="Arial" charset="0"/>
              </a:rPr>
              <a:t>Clustering &amp; Elbow Method:</a:t>
            </a:r>
            <a:r>
              <a:rPr kumimoji="0" lang="en-US" sz="1800" b="0" i="0" u="none" strike="noStrike" cap="none" normalizeH="0" baseline="0" dirty="0" smtClean="0">
                <a:ln>
                  <a:noFill/>
                </a:ln>
                <a:solidFill>
                  <a:schemeClr val="tx1"/>
                </a:solidFill>
                <a:effectLst/>
                <a:latin typeface="Arial" charset="0"/>
                <a:cs typeface="Arial" charset="0"/>
              </a:rPr>
              <a:t> Applied K-means clustering with Elbow Method to identify optimal cluster groups for network experience segmentation based on metrics like RTT, TCP retransmissions, and throughput.</a:t>
            </a:r>
          </a:p>
          <a:p>
            <a:pPr marL="0" marR="0" lvl="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4237271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02" y="2522483"/>
            <a:ext cx="5408060" cy="411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882" y="2522483"/>
            <a:ext cx="4855779" cy="411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31076" y="268014"/>
            <a:ext cx="11713779" cy="1754326"/>
          </a:xfrm>
          <a:prstGeom prst="rect">
            <a:avLst/>
          </a:prstGeom>
          <a:noFill/>
        </p:spPr>
        <p:txBody>
          <a:bodyPr wrap="square" rtlCol="0">
            <a:spAutoFit/>
          </a:bodyPr>
          <a:lstStyle/>
          <a:p>
            <a:r>
              <a:rPr lang="en-US" b="1" dirty="0" smtClean="0"/>
              <a:t>Task </a:t>
            </a:r>
            <a:r>
              <a:rPr lang="en-US" b="1" dirty="0"/>
              <a:t>4 – Satisfaction Analysis</a:t>
            </a:r>
            <a:r>
              <a:rPr lang="en-US" dirty="0"/>
              <a:t>:</a:t>
            </a:r>
          </a:p>
          <a:p>
            <a:r>
              <a:rPr lang="en-US" b="1" dirty="0"/>
              <a:t>Customer Satisfaction Scoring:</a:t>
            </a:r>
            <a:r>
              <a:rPr lang="en-US" dirty="0"/>
              <a:t> Derived satisfaction scores based on normalized values of RTT, TCP retransmission, and throughput; higher throughput and lower delays indicate better satisfaction.</a:t>
            </a:r>
          </a:p>
          <a:p>
            <a:r>
              <a:rPr lang="en-US" b="1" dirty="0"/>
              <a:t>Cluster-Based Segmentation:</a:t>
            </a:r>
            <a:r>
              <a:rPr lang="en-US" dirty="0"/>
              <a:t> Used K-means clustering and the Elbow Method to segment users into distinct satisfaction groups, enabling targeted service improvements.</a:t>
            </a:r>
          </a:p>
          <a:p>
            <a:endParaRPr lang="en-IN" dirty="0"/>
          </a:p>
        </p:txBody>
      </p:sp>
    </p:spTree>
    <p:extLst>
      <p:ext uri="{BB962C8B-B14F-4D97-AF65-F5344CB8AC3E}">
        <p14:creationId xmlns:p14="http://schemas.microsoft.com/office/powerpoint/2010/main" val="2526422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38" y="1419267"/>
            <a:ext cx="5325186" cy="471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62152" y="472966"/>
            <a:ext cx="10184524"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         Regression </a:t>
            </a:r>
            <a:r>
              <a:rPr lang="en-US" sz="3200" b="1" dirty="0">
                <a:latin typeface="Times New Roman" pitchFamily="18" charset="0"/>
                <a:cs typeface="Times New Roman" pitchFamily="18" charset="0"/>
              </a:rPr>
              <a:t>Model for Satisfaction Prediction</a:t>
            </a:r>
            <a:endParaRPr lang="en-IN" sz="3200" b="1" dirty="0">
              <a:latin typeface="Times New Roman" pitchFamily="18" charset="0"/>
              <a:cs typeface="Times New Roman" pitchFamily="18" charset="0"/>
            </a:endParaRPr>
          </a:p>
        </p:txBody>
      </p:sp>
      <p:sp>
        <p:nvSpPr>
          <p:cNvPr id="3" name="TextBox 2"/>
          <p:cNvSpPr txBox="1"/>
          <p:nvPr/>
        </p:nvSpPr>
        <p:spPr>
          <a:xfrm>
            <a:off x="6006662" y="1401161"/>
            <a:ext cx="5234152" cy="5078313"/>
          </a:xfrm>
          <a:prstGeom prst="rect">
            <a:avLst/>
          </a:prstGeom>
          <a:noFill/>
        </p:spPr>
        <p:txBody>
          <a:bodyPr wrap="square" rtlCol="0">
            <a:spAutoFit/>
          </a:bodyPr>
          <a:lstStyle/>
          <a:p>
            <a:r>
              <a:rPr lang="en-US" b="1" dirty="0"/>
              <a:t>Task 4.3 – Regression Model for Satisfaction Prediction</a:t>
            </a:r>
          </a:p>
          <a:p>
            <a:endParaRPr lang="en-US" b="1" dirty="0" smtClean="0"/>
          </a:p>
          <a:p>
            <a:r>
              <a:rPr lang="en-US" b="1" dirty="0" smtClean="0"/>
              <a:t>Model </a:t>
            </a:r>
            <a:r>
              <a:rPr lang="en-US" b="1" dirty="0"/>
              <a:t>Building and Training:</a:t>
            </a:r>
            <a:r>
              <a:rPr lang="en-US" dirty="0"/>
              <a:t/>
            </a:r>
            <a:br>
              <a:rPr lang="en-US" dirty="0"/>
            </a:br>
            <a:r>
              <a:rPr lang="en-US" dirty="0"/>
              <a:t>A </a:t>
            </a:r>
            <a:r>
              <a:rPr lang="en-US" b="1" dirty="0"/>
              <a:t>Linear Regression</a:t>
            </a:r>
            <a:r>
              <a:rPr lang="en-US" dirty="0"/>
              <a:t> model was developed to predict user satisfaction scores based on </a:t>
            </a:r>
            <a:r>
              <a:rPr lang="en-US" i="1" dirty="0"/>
              <a:t>Engagement Score</a:t>
            </a:r>
            <a:r>
              <a:rPr lang="en-US" dirty="0"/>
              <a:t> and </a:t>
            </a:r>
            <a:r>
              <a:rPr lang="en-US" i="1" dirty="0"/>
              <a:t>Experience Score</a:t>
            </a:r>
            <a:r>
              <a:rPr lang="en-US" dirty="0"/>
              <a:t>. The dataset was split into training and testing sets (80-20 split), and the model was trained on the training data.</a:t>
            </a:r>
          </a:p>
          <a:p>
            <a:r>
              <a:rPr lang="en-US" b="1" dirty="0"/>
              <a:t>Model Evaluation Results:</a:t>
            </a:r>
            <a:r>
              <a:rPr lang="en-US" dirty="0"/>
              <a:t/>
            </a:r>
            <a:br>
              <a:rPr lang="en-US" dirty="0"/>
            </a:br>
            <a:r>
              <a:rPr lang="en-US" dirty="0"/>
              <a:t>The model achieved a </a:t>
            </a:r>
            <a:r>
              <a:rPr lang="en-US" b="1" dirty="0"/>
              <a:t>Mean Squared Error (MSE)</a:t>
            </a:r>
            <a:r>
              <a:rPr lang="en-US" dirty="0"/>
              <a:t> close to zero and an </a:t>
            </a:r>
            <a:r>
              <a:rPr lang="en-US" b="1" dirty="0"/>
              <a:t>R² score of 1.0</a:t>
            </a:r>
            <a:r>
              <a:rPr lang="en-US" dirty="0"/>
              <a:t>, indicating a perfect fit on the test data. This suggests the selected features (engagement and experience scores) are highly effective in predicting user satisfaction.</a:t>
            </a:r>
          </a:p>
          <a:p>
            <a:endParaRPr lang="en-IN" dirty="0"/>
          </a:p>
        </p:txBody>
      </p:sp>
    </p:spTree>
    <p:extLst>
      <p:ext uri="{BB962C8B-B14F-4D97-AF65-F5344CB8AC3E}">
        <p14:creationId xmlns:p14="http://schemas.microsoft.com/office/powerpoint/2010/main" val="331688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2" y="1308538"/>
            <a:ext cx="4064273" cy="2238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3752192"/>
            <a:ext cx="4064274" cy="278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625" y="1308538"/>
            <a:ext cx="3311306" cy="523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3931" y="1466192"/>
            <a:ext cx="3704897" cy="487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39712" y="283779"/>
            <a:ext cx="10953805" cy="1200329"/>
          </a:xfrm>
          <a:prstGeom prst="rect">
            <a:avLst/>
          </a:prstGeom>
          <a:noFill/>
        </p:spPr>
        <p:txBody>
          <a:bodyPr wrap="square" rtlCol="0">
            <a:spAutoFit/>
          </a:bodyPr>
          <a:lstStyle/>
          <a:p>
            <a:r>
              <a:rPr lang="en-US" b="1" dirty="0"/>
              <a:t>Data Preparation and SQL Integration</a:t>
            </a:r>
          </a:p>
          <a:p>
            <a:r>
              <a:rPr lang="en-US" dirty="0"/>
              <a:t>Data was preprocessed in Python and successfully transferred to a SQL Server table, followed by the creation of multiple SQL views for efficient querying and analysis.</a:t>
            </a:r>
          </a:p>
          <a:p>
            <a:endParaRPr lang="en-IN" dirty="0"/>
          </a:p>
        </p:txBody>
      </p:sp>
    </p:spTree>
    <p:extLst>
      <p:ext uri="{BB962C8B-B14F-4D97-AF65-F5344CB8AC3E}">
        <p14:creationId xmlns:p14="http://schemas.microsoft.com/office/powerpoint/2010/main" val="2889940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326" y="1"/>
            <a:ext cx="343168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26" y="2427891"/>
            <a:ext cx="3431681" cy="2254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26" y="4682935"/>
            <a:ext cx="3431681" cy="1922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949" y="-15437"/>
            <a:ext cx="3654424" cy="230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448" y="2038350"/>
            <a:ext cx="3527425" cy="213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007" y="4280337"/>
            <a:ext cx="3764345" cy="232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6373" y="58383"/>
            <a:ext cx="3743872" cy="1979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4143" y="2285260"/>
            <a:ext cx="3577349" cy="199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76072" y="4123503"/>
            <a:ext cx="3604173" cy="2639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2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45" y="0"/>
            <a:ext cx="2879397"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9" y="2017987"/>
            <a:ext cx="3290341" cy="2349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48" y="4541290"/>
            <a:ext cx="3178942" cy="2174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94538" y="189185"/>
            <a:ext cx="6873765" cy="5909310"/>
          </a:xfrm>
          <a:prstGeom prst="rect">
            <a:avLst/>
          </a:prstGeom>
          <a:noFill/>
        </p:spPr>
        <p:txBody>
          <a:bodyPr wrap="square" rtlCol="0">
            <a:spAutoFit/>
          </a:bodyPr>
          <a:lstStyle/>
          <a:p>
            <a:pPr marL="342900" indent="-342900">
              <a:buAutoNum type="arabicPeriod"/>
            </a:pPr>
            <a:r>
              <a:rPr lang="en-US" b="1" dirty="0" smtClean="0"/>
              <a:t>Data Aggregation</a:t>
            </a:r>
            <a:r>
              <a:rPr lang="en-US" dirty="0" smtClean="0"/>
              <a:t>: SQL </a:t>
            </a:r>
            <a:r>
              <a:rPr lang="en-US" dirty="0"/>
              <a:t>queries enable summarizing vast datasets. For instance, calculating totals and averages of key metrics like traffic or identifying the number of missing values in specific fields helps in understanding overall data quality and trends</a:t>
            </a:r>
            <a:r>
              <a:rPr lang="en-US" dirty="0" smtClean="0"/>
              <a:t>.</a:t>
            </a:r>
          </a:p>
          <a:p>
            <a:endParaRPr lang="en-US" dirty="0"/>
          </a:p>
          <a:p>
            <a:r>
              <a:rPr lang="en-US" dirty="0"/>
              <a:t>2. </a:t>
            </a:r>
            <a:r>
              <a:rPr lang="en-US" b="1" dirty="0" smtClean="0"/>
              <a:t>Data </a:t>
            </a:r>
            <a:r>
              <a:rPr lang="en-US" b="1" dirty="0"/>
              <a:t>Grouping and </a:t>
            </a:r>
            <a:r>
              <a:rPr lang="en-US" b="1" dirty="0" err="1" smtClean="0"/>
              <a:t>Segmentation:</a:t>
            </a:r>
            <a:r>
              <a:rPr lang="en-US" dirty="0" err="1" smtClean="0"/>
              <a:t>By</a:t>
            </a:r>
            <a:r>
              <a:rPr lang="en-US" b="1" dirty="0" smtClean="0"/>
              <a:t> </a:t>
            </a:r>
            <a:r>
              <a:rPr lang="en-US" dirty="0"/>
              <a:t>grouping data (e.g., by session hours or user categories like </a:t>
            </a:r>
            <a:r>
              <a:rPr lang="en-US" dirty="0" err="1"/>
              <a:t>decile</a:t>
            </a:r>
            <a:r>
              <a:rPr lang="en-US" dirty="0"/>
              <a:t> classes), the queries reveal patterns or behaviors in subsets of the data, aiding in targeted analysis or decision-making</a:t>
            </a:r>
            <a:r>
              <a:rPr lang="en-US" dirty="0" smtClean="0"/>
              <a:t>.</a:t>
            </a:r>
          </a:p>
          <a:p>
            <a:endParaRPr lang="en-US" dirty="0"/>
          </a:p>
          <a:p>
            <a:r>
              <a:rPr lang="en-US" dirty="0"/>
              <a:t>3</a:t>
            </a:r>
            <a:r>
              <a:rPr lang="en-US" b="1" dirty="0"/>
              <a:t>. </a:t>
            </a:r>
            <a:r>
              <a:rPr lang="en-US" b="1" dirty="0" smtClean="0"/>
              <a:t>Insights </a:t>
            </a:r>
            <a:r>
              <a:rPr lang="en-US" b="1" dirty="0"/>
              <a:t>from </a:t>
            </a:r>
            <a:r>
              <a:rPr lang="en-US" b="1" dirty="0" err="1" smtClean="0"/>
              <a:t>Calculations:</a:t>
            </a:r>
            <a:r>
              <a:rPr lang="en-US" dirty="0" err="1" smtClean="0"/>
              <a:t>SQL</a:t>
            </a:r>
            <a:r>
              <a:rPr lang="en-US" dirty="0" smtClean="0"/>
              <a:t> </a:t>
            </a:r>
            <a:r>
              <a:rPr lang="en-US" dirty="0"/>
              <a:t>facilitates deriving insights through operations like averaging upload/download traffic. This highlights key usage metrics and supports identifying abnormal data patterns</a:t>
            </a:r>
            <a:r>
              <a:rPr lang="en-US" dirty="0" smtClean="0"/>
              <a:t>.</a:t>
            </a:r>
          </a:p>
          <a:p>
            <a:endParaRPr lang="en-US" dirty="0"/>
          </a:p>
          <a:p>
            <a:r>
              <a:rPr lang="en-US" dirty="0"/>
              <a:t>4. </a:t>
            </a:r>
            <a:r>
              <a:rPr lang="en-US" b="1" dirty="0" smtClean="0"/>
              <a:t>Focused </a:t>
            </a:r>
            <a:r>
              <a:rPr lang="en-US" b="1" dirty="0"/>
              <a:t>Data </a:t>
            </a:r>
            <a:r>
              <a:rPr lang="en-US" b="1" dirty="0" smtClean="0"/>
              <a:t>Filtering</a:t>
            </a:r>
            <a:r>
              <a:rPr lang="en-US" dirty="0" smtClean="0"/>
              <a:t>: </a:t>
            </a:r>
            <a:r>
              <a:rPr lang="en-US" dirty="0"/>
              <a:t>Filtering based on specific conditions (e.g., selecting float-type data fields) extracts relevant subsets, ensuring that only the required data is analyzed further.</a:t>
            </a:r>
          </a:p>
          <a:p>
            <a:endParaRPr lang="en-IN" dirty="0"/>
          </a:p>
        </p:txBody>
      </p:sp>
    </p:spTree>
    <p:extLst>
      <p:ext uri="{BB962C8B-B14F-4D97-AF65-F5344CB8AC3E}">
        <p14:creationId xmlns:p14="http://schemas.microsoft.com/office/powerpoint/2010/main" val="1620468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19A19F-A4E5-4D20-C606-ECBBCC334AD1}"/>
              </a:ext>
            </a:extLst>
          </p:cNvPr>
          <p:cNvSpPr>
            <a:spLocks noGrp="1"/>
          </p:cNvSpPr>
          <p:nvPr>
            <p:ph type="title"/>
          </p:nvPr>
        </p:nvSpPr>
        <p:spPr>
          <a:xfrm>
            <a:off x="479371" y="194820"/>
            <a:ext cx="8596668" cy="644166"/>
          </a:xfrm>
        </p:spPr>
        <p:txBody>
          <a:bodyPr>
            <a:normAutofit/>
          </a:bodyPr>
          <a:lstStyle/>
          <a:p>
            <a:r>
              <a:rPr lang="en-IN" b="1" dirty="0">
                <a:solidFill>
                  <a:schemeClr val="tx1"/>
                </a:solidFill>
                <a:latin typeface="Times New Roman" pitchFamily="18" charset="0"/>
                <a:cs typeface="Times New Roman" pitchFamily="18" charset="0"/>
              </a:rPr>
              <a:t>Abstract:</a:t>
            </a:r>
          </a:p>
        </p:txBody>
      </p:sp>
      <p:sp>
        <p:nvSpPr>
          <p:cNvPr id="13" name="TextBox 12">
            <a:extLst>
              <a:ext uri="{FF2B5EF4-FFF2-40B4-BE49-F238E27FC236}">
                <a16:creationId xmlns="" xmlns:a16="http://schemas.microsoft.com/office/drawing/2014/main" id="{63B71E9D-3762-870B-B9E2-08A7A29B5975}"/>
              </a:ext>
            </a:extLst>
          </p:cNvPr>
          <p:cNvSpPr txBox="1"/>
          <p:nvPr/>
        </p:nvSpPr>
        <p:spPr>
          <a:xfrm>
            <a:off x="197963" y="1030869"/>
            <a:ext cx="10878532" cy="618630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1" u="sng" strike="noStrike" cap="none" normalizeH="0" baseline="0" dirty="0">
                <a:ln>
                  <a:noFill/>
                </a:ln>
                <a:solidFill>
                  <a:schemeClr val="tx1"/>
                </a:solidFill>
                <a:effectLst/>
                <a:latin typeface="Arial" panose="020B0604020202020204" pitchFamily="34" charset="0"/>
              </a:rPr>
              <a:t>Title: “Unlocking Growth Opportunities in Telecommunication: A Data-Driven Approach”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a:ln>
                  <a:noFill/>
                </a:ln>
                <a:solidFill>
                  <a:schemeClr val="tx1"/>
                </a:solidFill>
                <a:effectLst/>
                <a:latin typeface="Arial" panose="020B0604020202020204" pitchFamily="34" charset="0"/>
              </a:rPr>
              <a:t>In the dynamic telecommunication industry, data-driven insights play a pivotal role in strategic decision-making. As a seasoned analyst, your task is to evaluate </a:t>
            </a:r>
            <a:r>
              <a:rPr kumimoji="0" lang="en-US" altLang="en-US" sz="1800" i="0" u="none" strike="noStrike" cap="none" normalizeH="0" baseline="0" dirty="0" err="1">
                <a:ln>
                  <a:noFill/>
                </a:ln>
                <a:solidFill>
                  <a:schemeClr val="tx1"/>
                </a:solidFill>
                <a:effectLst/>
                <a:latin typeface="Arial" panose="020B0604020202020204" pitchFamily="34" charset="0"/>
              </a:rPr>
              <a:t>TellCo</a:t>
            </a:r>
            <a:r>
              <a:rPr kumimoji="0" lang="en-US" altLang="en-US" sz="1800" i="0" u="none" strike="noStrike" cap="none" normalizeH="0" baseline="0" dirty="0">
                <a:ln>
                  <a:noFill/>
                </a:ln>
                <a:solidFill>
                  <a:schemeClr val="tx1"/>
                </a:solidFill>
                <a:effectLst/>
                <a:latin typeface="Arial" panose="020B0604020202020204" pitchFamily="34" charset="0"/>
              </a:rPr>
              <a:t>, an existing mobile service provider in the Republic of </a:t>
            </a:r>
            <a:r>
              <a:rPr kumimoji="0" lang="en-US" altLang="en-US" sz="1800" i="0" u="none" strike="noStrike" cap="none" normalizeH="0" baseline="0" dirty="0" err="1">
                <a:ln>
                  <a:noFill/>
                </a:ln>
                <a:solidFill>
                  <a:schemeClr val="tx1"/>
                </a:solidFill>
                <a:effectLst/>
                <a:latin typeface="Arial" panose="020B0604020202020204" pitchFamily="34" charset="0"/>
              </a:rPr>
              <a:t>Pefkakia</a:t>
            </a:r>
            <a:r>
              <a:rPr kumimoji="0" lang="en-US" altLang="en-US" sz="1800" i="0" u="none" strike="noStrike" cap="none" normalizeH="0" baseline="0" dirty="0">
                <a:ln>
                  <a:noFill/>
                </a:ln>
                <a:solidFill>
                  <a:schemeClr val="tx1"/>
                </a:solidFill>
                <a:effectLst/>
                <a:latin typeface="Arial" panose="020B0604020202020204" pitchFamily="34" charset="0"/>
              </a:rPr>
              <a:t>, and determine its potential for growth.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sng" strike="noStrike" cap="none" normalizeH="0" baseline="0" dirty="0">
                <a:ln>
                  <a:noFill/>
                </a:ln>
                <a:solidFill>
                  <a:schemeClr val="tx1"/>
                </a:solidFill>
                <a:effectLst/>
                <a:latin typeface="Arial" panose="020B0604020202020204" pitchFamily="34" charset="0"/>
              </a:rPr>
              <a:t>Abstract: </a:t>
            </a:r>
            <a:r>
              <a:rPr kumimoji="0" lang="en-US" altLang="en-US" sz="1800" i="0" u="none" strike="noStrike" cap="none" normalizeH="0" baseline="0" dirty="0" err="1">
                <a:ln>
                  <a:noFill/>
                </a:ln>
                <a:solidFill>
                  <a:schemeClr val="tx1"/>
                </a:solidFill>
                <a:effectLst/>
                <a:latin typeface="Arial" panose="020B0604020202020204" pitchFamily="34" charset="0"/>
              </a:rPr>
              <a:t>TellCo</a:t>
            </a:r>
            <a:r>
              <a:rPr kumimoji="0" lang="en-US" altLang="en-US" sz="1800" i="0" u="none" strike="noStrike" cap="none" normalizeH="0" baseline="0" dirty="0">
                <a:ln>
                  <a:noFill/>
                </a:ln>
                <a:solidFill>
                  <a:schemeClr val="tx1"/>
                </a:solidFill>
                <a:effectLst/>
                <a:latin typeface="Arial" panose="020B0604020202020204" pitchFamily="34" charset="0"/>
              </a:rPr>
              <a:t>, a system-generated data-rich telecom company, presents a unique investment opportunity. Leveraging historical customer data, we delve into usage patterns, demographics, and service preferences. Our analysis reveals key insights</a:t>
            </a:r>
            <a:r>
              <a:rPr kumimoji="0" lang="en-US" altLang="en-US" sz="180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smtClean="0">
                <a:latin typeface="Arial" panose="020B0604020202020204" pitchFamily="34" charset="0"/>
              </a:rPr>
              <a:t>Objectives:</a:t>
            </a:r>
          </a:p>
          <a:p>
            <a:r>
              <a:rPr lang="en-US" dirty="0"/>
              <a:t>The objective of this analysis is to comprehensively understand and enhance user experiences and satisfaction in the telecom sector through detailed exploratory data analysis (EDA), user engagement metrics, and user experience evaluations.</a:t>
            </a:r>
          </a:p>
          <a:p>
            <a:r>
              <a:rPr lang="en-US" b="1" dirty="0"/>
              <a:t>Task 1: User Overview Analysis</a:t>
            </a:r>
            <a:r>
              <a:rPr lang="en-US" dirty="0"/>
              <a:t> focuses on profiling customers by identifying the most popular handsets and manufacturers. Key insights are derived from usage patterns of various applications, covering session counts, durations, data consumption, and volume metrics, while addressing data gaps and outliers.</a:t>
            </a:r>
          </a:p>
          <a:p>
            <a:r>
              <a:rPr lang="en-US" b="1" dirty="0"/>
              <a:t>Task 2: User Engagement Analysis</a:t>
            </a:r>
            <a:r>
              <a:rPr lang="en-US" dirty="0"/>
              <a:t> assesses customer engagement by evaluating session frequencies, durations, and total data traffic. Users are segmented into engagement clusters using normalized metrics and k-means clustering, with further insights into top users per application and optimized cluster values derived through the elbow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0362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851337" y="441434"/>
            <a:ext cx="9443545" cy="5355312"/>
          </a:xfrm>
          <a:prstGeom prst="rect">
            <a:avLst/>
          </a:prstGeom>
          <a:noFill/>
        </p:spPr>
        <p:txBody>
          <a:bodyPr wrap="square" rtlCol="0">
            <a:spAutoFit/>
          </a:bodyPr>
          <a:lstStyle/>
          <a:p>
            <a:r>
              <a:rPr lang="en-IN" b="1" dirty="0"/>
              <a:t>Final Conclusion </a:t>
            </a:r>
          </a:p>
          <a:p>
            <a:pPr marL="285750" indent="-285750">
              <a:buFont typeface="Wingdings" pitchFamily="2" charset="2"/>
              <a:buChar char="v"/>
            </a:pPr>
            <a:r>
              <a:rPr lang="en-IN" b="1" dirty="0"/>
              <a:t>Summary</a:t>
            </a:r>
            <a:endParaRPr lang="en-IN" dirty="0"/>
          </a:p>
          <a:p>
            <a:r>
              <a:rPr lang="en-IN" dirty="0" err="1"/>
              <a:t>TellCo</a:t>
            </a:r>
            <a:r>
              <a:rPr lang="en-IN" dirty="0"/>
              <a:t> shows </a:t>
            </a:r>
            <a:r>
              <a:rPr lang="en-IN" b="1" dirty="0"/>
              <a:t>strong growth potential</a:t>
            </a:r>
            <a:r>
              <a:rPr lang="en-IN" dirty="0"/>
              <a:t>, especially in:</a:t>
            </a:r>
          </a:p>
          <a:p>
            <a:pPr lvl="1"/>
            <a:r>
              <a:rPr lang="en-IN" dirty="0"/>
              <a:t>Video streaming</a:t>
            </a:r>
          </a:p>
          <a:p>
            <a:pPr lvl="1"/>
            <a:r>
              <a:rPr lang="en-IN" dirty="0"/>
              <a:t>Social media usage</a:t>
            </a:r>
          </a:p>
          <a:p>
            <a:pPr lvl="1"/>
            <a:r>
              <a:rPr lang="en-IN" dirty="0"/>
              <a:t>Mobile gaming</a:t>
            </a:r>
          </a:p>
          <a:p>
            <a:pPr marL="285750" indent="-285750">
              <a:buFont typeface="Wingdings" pitchFamily="2" charset="2"/>
              <a:buChar char="v"/>
            </a:pPr>
            <a:r>
              <a:rPr lang="en-IN" b="1" dirty="0"/>
              <a:t>Key Insights</a:t>
            </a:r>
            <a:endParaRPr lang="en-IN" dirty="0"/>
          </a:p>
          <a:p>
            <a:r>
              <a:rPr lang="en-IN" dirty="0"/>
              <a:t>High user engagement &amp; retention</a:t>
            </a:r>
          </a:p>
          <a:p>
            <a:r>
              <a:rPr lang="en-IN" dirty="0"/>
              <a:t>Performance issues (latency, retransmission) are </a:t>
            </a:r>
            <a:r>
              <a:rPr lang="en-IN" b="1" dirty="0"/>
              <a:t>localized</a:t>
            </a:r>
            <a:r>
              <a:rPr lang="en-IN" dirty="0"/>
              <a:t> and manageable</a:t>
            </a:r>
          </a:p>
          <a:p>
            <a:r>
              <a:rPr lang="en-IN" dirty="0"/>
              <a:t>Top users contribute significantly to traffic – a revenue opportunity</a:t>
            </a:r>
          </a:p>
          <a:p>
            <a:pPr marL="285750" indent="-285750">
              <a:buFont typeface="Wingdings" pitchFamily="2" charset="2"/>
              <a:buChar char="v"/>
            </a:pPr>
            <a:r>
              <a:rPr lang="en-IN" b="1" dirty="0"/>
              <a:t>Limitations</a:t>
            </a:r>
            <a:endParaRPr lang="en-IN" dirty="0"/>
          </a:p>
          <a:p>
            <a:r>
              <a:rPr lang="en-IN" dirty="0"/>
              <a:t>Some missing data (RTT, retransmission)</a:t>
            </a:r>
          </a:p>
          <a:p>
            <a:r>
              <a:rPr lang="en-IN" dirty="0"/>
              <a:t>No direct customer satisfaction feedback</a:t>
            </a:r>
          </a:p>
          <a:p>
            <a:pPr marL="285750" indent="-285750">
              <a:buFont typeface="Wingdings" pitchFamily="2" charset="2"/>
              <a:buChar char="v"/>
            </a:pPr>
            <a:r>
              <a:rPr lang="en-IN" b="1" dirty="0"/>
              <a:t>Recommendation</a:t>
            </a:r>
            <a:r>
              <a:rPr lang="en-IN" dirty="0"/>
              <a:t/>
            </a:r>
            <a:br>
              <a:rPr lang="en-IN" dirty="0"/>
            </a:br>
            <a:r>
              <a:rPr lang="en-IN" b="1" dirty="0" smtClean="0"/>
              <a:t>Acquire </a:t>
            </a:r>
            <a:r>
              <a:rPr lang="en-IN" b="1" dirty="0" err="1"/>
              <a:t>TellCo</a:t>
            </a:r>
            <a:endParaRPr lang="en-IN" dirty="0"/>
          </a:p>
          <a:p>
            <a:r>
              <a:rPr lang="en-IN" dirty="0"/>
              <a:t>Valuable user base + high engagement</a:t>
            </a:r>
          </a:p>
          <a:p>
            <a:r>
              <a:rPr lang="en-IN" dirty="0"/>
              <a:t>Clear potential for </a:t>
            </a:r>
            <a:r>
              <a:rPr lang="en-IN" b="1" dirty="0"/>
              <a:t>data monetization and strategic growth</a:t>
            </a:r>
            <a:endParaRPr lang="en-IN" dirty="0"/>
          </a:p>
          <a:p>
            <a:r>
              <a:rPr lang="en-IN" dirty="0"/>
              <a:t>Targeted infrastructure upgrades can enhance performance &amp; user satisfaction</a:t>
            </a:r>
          </a:p>
          <a:p>
            <a:endParaRPr lang="en-IN" dirty="0"/>
          </a:p>
        </p:txBody>
      </p:sp>
    </p:spTree>
    <p:extLst>
      <p:ext uri="{BB962C8B-B14F-4D97-AF65-F5344CB8AC3E}">
        <p14:creationId xmlns:p14="http://schemas.microsoft.com/office/powerpoint/2010/main" val="4289845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2676" y="1324303"/>
            <a:ext cx="6526924" cy="3046988"/>
          </a:xfrm>
          <a:prstGeom prst="rect">
            <a:avLst/>
          </a:prstGeom>
          <a:noFill/>
        </p:spPr>
        <p:txBody>
          <a:bodyPr wrap="square" rtlCol="0">
            <a:spAutoFit/>
          </a:bodyPr>
          <a:lstStyle/>
          <a:p>
            <a:endParaRPr lang="en-IN" sz="9600" dirty="0" smtClean="0">
              <a:solidFill>
                <a:schemeClr val="accent1"/>
              </a:solidFill>
              <a:latin typeface="Edwardian Script ITC" pitchFamily="66" charset="0"/>
            </a:endParaRPr>
          </a:p>
          <a:p>
            <a:r>
              <a:rPr lang="en-IN" sz="9600" dirty="0" smtClean="0">
                <a:solidFill>
                  <a:schemeClr val="accent1"/>
                </a:solidFill>
                <a:latin typeface="Edwardian Script ITC" pitchFamily="66" charset="0"/>
              </a:rPr>
              <a:t>     Thank You!</a:t>
            </a:r>
            <a:endParaRPr lang="en-IN" sz="9600" dirty="0">
              <a:solidFill>
                <a:schemeClr val="accent1"/>
              </a:solidFill>
              <a:latin typeface="Edwardian Script ITC" pitchFamily="66" charset="0"/>
            </a:endParaRPr>
          </a:p>
        </p:txBody>
      </p:sp>
    </p:spTree>
    <p:extLst>
      <p:ext uri="{BB962C8B-B14F-4D97-AF65-F5344CB8AC3E}">
        <p14:creationId xmlns:p14="http://schemas.microsoft.com/office/powerpoint/2010/main" val="1815575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19A19F-A4E5-4D20-C606-ECBBCC334AD1}"/>
              </a:ext>
            </a:extLst>
          </p:cNvPr>
          <p:cNvSpPr>
            <a:spLocks noGrp="1"/>
          </p:cNvSpPr>
          <p:nvPr>
            <p:ph type="title"/>
          </p:nvPr>
        </p:nvSpPr>
        <p:spPr>
          <a:xfrm>
            <a:off x="479371" y="194820"/>
            <a:ext cx="8596668" cy="644166"/>
          </a:xfrm>
        </p:spPr>
        <p:txBody>
          <a:bodyPr>
            <a:normAutofit/>
          </a:bodyPr>
          <a:lstStyle/>
          <a:p>
            <a:pPr lvl="0" eaLnBrk="0" fontAlgn="base" hangingPunct="0">
              <a:spcAft>
                <a:spcPct val="0"/>
              </a:spcAft>
            </a:pPr>
            <a:r>
              <a:rPr lang="en-US" altLang="en-US" b="1" dirty="0">
                <a:solidFill>
                  <a:schemeClr val="tx1"/>
                </a:solidFill>
                <a:latin typeface="Times New Roman" pitchFamily="18" charset="0"/>
                <a:cs typeface="Times New Roman" pitchFamily="18" charset="0"/>
              </a:rPr>
              <a:t>Objectives:</a:t>
            </a:r>
          </a:p>
        </p:txBody>
      </p:sp>
      <p:sp>
        <p:nvSpPr>
          <p:cNvPr id="13" name="TextBox 12">
            <a:extLst>
              <a:ext uri="{FF2B5EF4-FFF2-40B4-BE49-F238E27FC236}">
                <a16:creationId xmlns="" xmlns:a16="http://schemas.microsoft.com/office/drawing/2014/main" id="{63B71E9D-3762-870B-B9E2-08A7A29B5975}"/>
              </a:ext>
            </a:extLst>
          </p:cNvPr>
          <p:cNvSpPr txBox="1"/>
          <p:nvPr/>
        </p:nvSpPr>
        <p:spPr>
          <a:xfrm>
            <a:off x="197963" y="1030869"/>
            <a:ext cx="10878532" cy="5632311"/>
          </a:xfrm>
          <a:prstGeom prst="rect">
            <a:avLst/>
          </a:prstGeom>
          <a:noFill/>
        </p:spPr>
        <p:txBody>
          <a:bodyPr wrap="square" rtlCol="0">
            <a:spAutoFit/>
          </a:bodyPr>
          <a:lstStyle/>
          <a:p>
            <a:r>
              <a:rPr lang="en-US" b="1" dirty="0"/>
              <a:t>Task 3: User Experience Analytics</a:t>
            </a:r>
            <a:r>
              <a:rPr lang="en-US" dirty="0"/>
              <a:t> evaluates network performance and handset characteristics. Aggregated metrics include TCP retransmission, RTT, and throughput, informing clustering analyses that segment users based on experience levels.</a:t>
            </a:r>
          </a:p>
          <a:p>
            <a:r>
              <a:rPr lang="en-US" b="1" dirty="0"/>
              <a:t>Task 4: Satisfaction Analysis</a:t>
            </a:r>
            <a:r>
              <a:rPr lang="en-US" dirty="0"/>
              <a:t> integrates engagement and experience scores to predict user satisfaction through regression modeling, clustering, and final score aggregation, culminating in the export of comprehensive user data to a MySQL database and deployment tracking of predictive models.</a:t>
            </a:r>
          </a:p>
          <a:p>
            <a:r>
              <a:rPr lang="en-US" dirty="0"/>
              <a:t>This analysis enables targeted marketing, resource optimization, and enhancement of user satisfaction in telecom services, driving strategic decision-making for improved customer experiences and operational efficiencies.</a:t>
            </a:r>
          </a:p>
          <a:p>
            <a:endParaRPr lang="en-IN"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dirty="0" smtClean="0">
                <a:ln>
                  <a:noFill/>
                </a:ln>
                <a:solidFill>
                  <a:schemeClr val="tx1"/>
                </a:solidFill>
                <a:effectLst/>
                <a:latin typeface="Arial" panose="020B0604020202020204" pitchFamily="34" charset="0"/>
              </a:rPr>
              <a:t>Methods:</a:t>
            </a:r>
          </a:p>
          <a:p>
            <a:r>
              <a:rPr lang="en-US" b="1" dirty="0"/>
              <a:t>User Overview Analysis</a:t>
            </a:r>
          </a:p>
          <a:p>
            <a:pPr>
              <a:buFont typeface="Arial" panose="020B0604020202020204" pitchFamily="34" charset="0"/>
              <a:buChar char="•"/>
            </a:pPr>
            <a:r>
              <a:rPr lang="en-US" b="1" dirty="0"/>
              <a:t>Top 10 Handsets Used by Customers:</a:t>
            </a:r>
            <a:r>
              <a:rPr lang="en-US" dirty="0"/>
              <a:t> </a:t>
            </a:r>
          </a:p>
          <a:p>
            <a:r>
              <a:rPr lang="en-US" dirty="0"/>
              <a:t>Visual representation of the most popular devices.</a:t>
            </a:r>
          </a:p>
          <a:p>
            <a:endParaRPr lang="en-US" dirty="0"/>
          </a:p>
          <a:p>
            <a:pPr>
              <a:buFont typeface="Arial" panose="020B0604020202020204" pitchFamily="34" charset="0"/>
              <a:buChar char="•"/>
            </a:pPr>
            <a:r>
              <a:rPr lang="en-US" b="1" dirty="0"/>
              <a:t>Top 3 Handset Manufacturers and Top 5 Handsets per Manufacturer:</a:t>
            </a:r>
            <a:r>
              <a:rPr lang="en-US" dirty="0"/>
              <a:t> </a:t>
            </a:r>
          </a:p>
          <a:p>
            <a:r>
              <a:rPr lang="en-US" dirty="0"/>
              <a:t>Charts showcasing leading manufacturers and their top models.</a:t>
            </a:r>
          </a:p>
          <a:p>
            <a:endParaRPr lang="en-IN"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761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1793" y="567559"/>
            <a:ext cx="10074166" cy="646331"/>
          </a:xfrm>
          <a:prstGeom prst="rect">
            <a:avLst/>
          </a:prstGeom>
          <a:noFill/>
        </p:spPr>
        <p:txBody>
          <a:bodyPr wrap="square" rtlCol="0">
            <a:spAutoFit/>
          </a:bodyPr>
          <a:lstStyle/>
          <a:p>
            <a:r>
              <a:rPr lang="en-IN" sz="3600" dirty="0" smtClean="0">
                <a:latin typeface="Times New Roman" pitchFamily="18" charset="0"/>
                <a:cs typeface="Times New Roman" pitchFamily="18" charset="0"/>
              </a:rPr>
              <a:t>Logger File:                        Importing libraries:</a:t>
            </a:r>
            <a:endParaRPr lang="en-IN" sz="3600" dirty="0">
              <a:latin typeface="Times New Roman" pitchFamily="18" charset="0"/>
              <a:cs typeface="Times New Roman" pitchFamily="18" charset="0"/>
            </a:endParaRPr>
          </a:p>
        </p:txBody>
      </p:sp>
      <p:pic>
        <p:nvPicPr>
          <p:cNvPr id="205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02164" y="1332187"/>
            <a:ext cx="5011395"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102" y="567559"/>
            <a:ext cx="5951045" cy="5685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691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623" y="511222"/>
            <a:ext cx="6889749" cy="103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46386" y="141890"/>
            <a:ext cx="4903076" cy="369332"/>
          </a:xfrm>
          <a:prstGeom prst="rect">
            <a:avLst/>
          </a:prstGeom>
          <a:noFill/>
        </p:spPr>
        <p:txBody>
          <a:bodyPr wrap="square" rtlCol="0">
            <a:spAutoFit/>
          </a:bodyPr>
          <a:lstStyle/>
          <a:p>
            <a:r>
              <a:rPr lang="en-IN" dirty="0" smtClean="0"/>
              <a:t>Loading </a:t>
            </a:r>
            <a:r>
              <a:rPr lang="en-IN" dirty="0" err="1" smtClean="0"/>
              <a:t>TeleCom</a:t>
            </a:r>
            <a:r>
              <a:rPr lang="en-IN" dirty="0" smtClean="0"/>
              <a:t> Dataset</a:t>
            </a:r>
            <a:endParaRPr lang="en-IN"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31" y="1545021"/>
            <a:ext cx="5060731" cy="491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2099"/>
          <a:stretch/>
        </p:blipFill>
        <p:spPr bwMode="auto">
          <a:xfrm>
            <a:off x="5728138" y="1358020"/>
            <a:ext cx="6253655" cy="524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115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834" y="1340069"/>
            <a:ext cx="5722882" cy="520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59" y="3074276"/>
            <a:ext cx="5774175" cy="210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59" y="5180408"/>
            <a:ext cx="5994894" cy="123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3659" y="567559"/>
            <a:ext cx="4575996" cy="1477328"/>
          </a:xfrm>
          <a:prstGeom prst="rect">
            <a:avLst/>
          </a:prstGeom>
          <a:noFill/>
        </p:spPr>
        <p:txBody>
          <a:bodyPr wrap="square" rtlCol="0">
            <a:spAutoFit/>
          </a:bodyPr>
          <a:lstStyle/>
          <a:p>
            <a:r>
              <a:rPr lang="en-IN" dirty="0" smtClean="0"/>
              <a:t>Handled </a:t>
            </a:r>
          </a:p>
          <a:p>
            <a:pPr marL="342900" indent="-342900">
              <a:buAutoNum type="arabicPeriod"/>
            </a:pPr>
            <a:r>
              <a:rPr lang="en-IN" dirty="0" smtClean="0"/>
              <a:t>Outliers</a:t>
            </a:r>
          </a:p>
          <a:p>
            <a:pPr marL="342900" indent="-342900">
              <a:buAutoNum type="arabicPeriod"/>
            </a:pPr>
            <a:r>
              <a:rPr lang="en-IN" dirty="0" smtClean="0"/>
              <a:t>Missing values </a:t>
            </a:r>
          </a:p>
          <a:p>
            <a:pPr marL="342900" indent="-342900">
              <a:buAutoNum type="arabicPeriod"/>
            </a:pPr>
            <a:r>
              <a:rPr lang="en-IN" dirty="0" smtClean="0"/>
              <a:t>Duplicate values</a:t>
            </a:r>
          </a:p>
          <a:p>
            <a:endParaRPr lang="en-IN" dirty="0"/>
          </a:p>
        </p:txBody>
      </p:sp>
      <p:sp>
        <p:nvSpPr>
          <p:cNvPr id="4" name="TextBox 3"/>
          <p:cNvSpPr txBox="1"/>
          <p:nvPr/>
        </p:nvSpPr>
        <p:spPr>
          <a:xfrm>
            <a:off x="5927834" y="331076"/>
            <a:ext cx="4382814" cy="584775"/>
          </a:xfrm>
          <a:prstGeom prst="rect">
            <a:avLst/>
          </a:prstGeom>
          <a:noFill/>
        </p:spPr>
        <p:txBody>
          <a:bodyPr wrap="square" rtlCol="0">
            <a:spAutoFit/>
          </a:bodyPr>
          <a:lstStyle/>
          <a:p>
            <a:r>
              <a:rPr lang="en-IN" sz="3200" dirty="0" smtClean="0">
                <a:latin typeface="Times New Roman" pitchFamily="18" charset="0"/>
                <a:cs typeface="Times New Roman" pitchFamily="18" charset="0"/>
              </a:rPr>
              <a:t>PCA Results:</a:t>
            </a:r>
            <a:endParaRPr lang="en-IN" sz="3200" dirty="0">
              <a:latin typeface="Times New Roman" pitchFamily="18" charset="0"/>
              <a:cs typeface="Times New Roman" pitchFamily="18" charset="0"/>
            </a:endParaRPr>
          </a:p>
        </p:txBody>
      </p:sp>
    </p:spTree>
    <p:extLst>
      <p:ext uri="{BB962C8B-B14F-4D97-AF65-F5344CB8AC3E}">
        <p14:creationId xmlns:p14="http://schemas.microsoft.com/office/powerpoint/2010/main" val="242355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717" y="-1"/>
            <a:ext cx="11485618" cy="369332"/>
          </a:xfrm>
          <a:prstGeom prst="rect">
            <a:avLst/>
          </a:prstGeom>
          <a:noFill/>
        </p:spPr>
        <p:txBody>
          <a:bodyPr wrap="square" rtlCol="0">
            <a:spAutoFit/>
          </a:bodyPr>
          <a:lstStyle/>
          <a:p>
            <a:r>
              <a:rPr lang="en-IN" dirty="0" smtClean="0"/>
              <a:t>Univariant analysis:                         Bivariant analysis with respect to  </a:t>
            </a:r>
            <a:r>
              <a:rPr lang="en-US" dirty="0"/>
              <a:t>'Total UL (Bytes)', 'Total DL (</a:t>
            </a:r>
            <a:r>
              <a:rPr lang="en-US" dirty="0" smtClean="0"/>
              <a:t>Bytes</a:t>
            </a:r>
            <a:r>
              <a:rPr lang="en-US" dirty="0"/>
              <a:t>)</a:t>
            </a:r>
            <a:r>
              <a:rPr lang="en-IN" dirty="0" smtClean="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3" y="488732"/>
            <a:ext cx="3876675" cy="4824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488" y="369332"/>
            <a:ext cx="3952875" cy="5164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586" y="488733"/>
            <a:ext cx="3744749" cy="5044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7813" y="5312979"/>
            <a:ext cx="11562089" cy="1200329"/>
          </a:xfrm>
          <a:prstGeom prst="rect">
            <a:avLst/>
          </a:prstGeom>
          <a:noFill/>
        </p:spPr>
        <p:txBody>
          <a:bodyPr wrap="square" rtlCol="0">
            <a:spAutoFit/>
          </a:bodyPr>
          <a:lstStyle/>
          <a:p>
            <a:r>
              <a:rPr lang="en-US" dirty="0" smtClean="0"/>
              <a:t>1</a:t>
            </a:r>
            <a:r>
              <a:rPr lang="en-US" dirty="0"/>
              <a:t>. </a:t>
            </a:r>
            <a:r>
              <a:rPr lang="en-US" b="1" dirty="0" err="1" smtClean="0"/>
              <a:t>Univariate</a:t>
            </a:r>
            <a:r>
              <a:rPr lang="en-US" b="1" dirty="0" smtClean="0"/>
              <a:t> Analysis:  </a:t>
            </a:r>
            <a:r>
              <a:rPr lang="en-US" dirty="0" smtClean="0"/>
              <a:t>Focuses </a:t>
            </a:r>
            <a:r>
              <a:rPr lang="en-US" dirty="0"/>
              <a:t>on individual variables, with histograms displaying their distribution, central tendency, and spread</a:t>
            </a:r>
            <a:r>
              <a:rPr lang="en-US" dirty="0" smtClean="0"/>
              <a:t>.</a:t>
            </a:r>
            <a:endParaRPr lang="en-US" dirty="0"/>
          </a:p>
          <a:p>
            <a:r>
              <a:rPr lang="en-US" dirty="0"/>
              <a:t>2</a:t>
            </a:r>
            <a:r>
              <a:rPr lang="en-US" b="1" dirty="0"/>
              <a:t>. </a:t>
            </a:r>
            <a:r>
              <a:rPr lang="en-US" b="1" dirty="0" smtClean="0"/>
              <a:t>Bivariate Analysis:  </a:t>
            </a:r>
            <a:r>
              <a:rPr lang="en-US" dirty="0" smtClean="0"/>
              <a:t>Examine</a:t>
            </a:r>
            <a:r>
              <a:rPr lang="en-US" b="1" dirty="0" smtClean="0"/>
              <a:t>s </a:t>
            </a:r>
            <a:r>
              <a:rPr lang="en-US" dirty="0"/>
              <a:t>relationships between two variables using scatter plots, revealing correlations and patterns, like the connection between `Total UL (Bytes)` and `Total DL (Bytes</a:t>
            </a:r>
            <a:r>
              <a:rPr lang="en-US" dirty="0" smtClean="0"/>
              <a:t>)`.</a:t>
            </a:r>
            <a:endParaRPr lang="en-US" dirty="0"/>
          </a:p>
        </p:txBody>
      </p:sp>
    </p:spTree>
    <p:extLst>
      <p:ext uri="{BB962C8B-B14F-4D97-AF65-F5344CB8AC3E}">
        <p14:creationId xmlns:p14="http://schemas.microsoft.com/office/powerpoint/2010/main" val="79199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547"/>
          <a:stretch/>
        </p:blipFill>
        <p:spPr bwMode="auto">
          <a:xfrm>
            <a:off x="346841" y="1150884"/>
            <a:ext cx="5407573" cy="3531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428" y="1150884"/>
            <a:ext cx="5547382" cy="334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7200" y="4824248"/>
            <a:ext cx="11225048" cy="2031325"/>
          </a:xfrm>
          <a:prstGeom prst="rect">
            <a:avLst/>
          </a:prstGeom>
          <a:noFill/>
        </p:spPr>
        <p:txBody>
          <a:bodyPr wrap="square" rtlCol="0">
            <a:spAutoFit/>
          </a:bodyPr>
          <a:lstStyle/>
          <a:p>
            <a:r>
              <a:rPr lang="en-US" dirty="0" smtClean="0"/>
              <a:t>1</a:t>
            </a:r>
            <a:r>
              <a:rPr lang="en-US" dirty="0"/>
              <a:t>. **Correlation </a:t>
            </a:r>
            <a:r>
              <a:rPr lang="en-US" dirty="0" err="1"/>
              <a:t>Heatmap</a:t>
            </a:r>
            <a:r>
              <a:rPr lang="en-US" dirty="0"/>
              <a:t>**: </a:t>
            </a:r>
          </a:p>
          <a:p>
            <a:r>
              <a:rPr lang="en-US" dirty="0"/>
              <a:t>   - Visualizes the strength and direction of correlations between variables.</a:t>
            </a:r>
          </a:p>
          <a:p>
            <a:r>
              <a:rPr lang="en-US" dirty="0"/>
              <a:t>   - Uses a color gradient: red for strong positive correlations and blue for strong negative correlations.</a:t>
            </a:r>
          </a:p>
          <a:p>
            <a:r>
              <a:rPr lang="en-US" dirty="0"/>
              <a:t>   - Helps identify relationships within the dataset</a:t>
            </a:r>
            <a:r>
              <a:rPr lang="en-US" dirty="0" smtClean="0"/>
              <a:t>.</a:t>
            </a:r>
            <a:endParaRPr lang="en-US" dirty="0"/>
          </a:p>
          <a:p>
            <a:r>
              <a:rPr lang="en-US" dirty="0"/>
              <a:t>2. **Boxplot Summary**:</a:t>
            </a:r>
          </a:p>
          <a:p>
            <a:r>
              <a:rPr lang="en-US" dirty="0"/>
              <a:t>   - Displays the distribution of numeric data, showcasing the median, quartiles, and outliers.</a:t>
            </a:r>
          </a:p>
          <a:p>
            <a:r>
              <a:rPr lang="en-US" dirty="0"/>
              <a:t>   - Helps to understand data spread, central tendency, and detect anomalies</a:t>
            </a:r>
            <a:r>
              <a:rPr lang="en-US" dirty="0" smtClean="0"/>
              <a:t>.</a:t>
            </a:r>
            <a:endParaRPr lang="en-US" dirty="0"/>
          </a:p>
        </p:txBody>
      </p:sp>
      <p:sp>
        <p:nvSpPr>
          <p:cNvPr id="4" name="TextBox 3"/>
          <p:cNvSpPr txBox="1"/>
          <p:nvPr/>
        </p:nvSpPr>
        <p:spPr>
          <a:xfrm>
            <a:off x="346841" y="141890"/>
            <a:ext cx="10578662" cy="523220"/>
          </a:xfrm>
          <a:prstGeom prst="rect">
            <a:avLst/>
          </a:prstGeom>
          <a:noFill/>
        </p:spPr>
        <p:txBody>
          <a:bodyPr wrap="square" rtlCol="0">
            <a:spAutoFit/>
          </a:bodyPr>
          <a:lstStyle/>
          <a:p>
            <a:r>
              <a:rPr lang="en-IN" sz="2800" b="1" dirty="0"/>
              <a:t>Correlation </a:t>
            </a:r>
            <a:r>
              <a:rPr lang="en-IN" sz="2800" b="1" dirty="0" err="1"/>
              <a:t>Heatmap</a:t>
            </a:r>
            <a:r>
              <a:rPr lang="en-IN" sz="2800" dirty="0"/>
              <a:t>:          </a:t>
            </a:r>
            <a:r>
              <a:rPr lang="en-IN" sz="2800" dirty="0" smtClean="0"/>
              <a:t>                  </a:t>
            </a:r>
            <a:r>
              <a:rPr lang="en-IN" sz="2800" dirty="0"/>
              <a:t>Boxplot                          </a:t>
            </a:r>
          </a:p>
        </p:txBody>
      </p:sp>
    </p:spTree>
    <p:extLst>
      <p:ext uri="{BB962C8B-B14F-4D97-AF65-F5344CB8AC3E}">
        <p14:creationId xmlns:p14="http://schemas.microsoft.com/office/powerpoint/2010/main" val="4279359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32" t="6044" b="7476"/>
          <a:stretch/>
        </p:blipFill>
        <p:spPr bwMode="auto">
          <a:xfrm>
            <a:off x="6918619" y="162903"/>
            <a:ext cx="3972910" cy="355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136" t="2519" r="9164" b="6623"/>
          <a:stretch/>
        </p:blipFill>
        <p:spPr bwMode="auto">
          <a:xfrm>
            <a:off x="6725037" y="3639025"/>
            <a:ext cx="4119263" cy="312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07" y="3732962"/>
            <a:ext cx="3190875"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7546"/>
          <a:stretch/>
        </p:blipFill>
        <p:spPr bwMode="auto">
          <a:xfrm>
            <a:off x="80261" y="0"/>
            <a:ext cx="5600700" cy="37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8131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3308</TotalTime>
  <Words>1162</Words>
  <Application>Microsoft Office PowerPoint</Application>
  <PresentationFormat>Custom</PresentationFormat>
  <Paragraphs>111</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Oriel</vt:lpstr>
      <vt:lpstr>Title:  User Analytics in the Telecommunication Industry</vt:lpstr>
      <vt:lpstr>Abstract:</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Riders Project</dc:title>
  <dc:creator>Puja Bhatia</dc:creator>
  <cp:lastModifiedBy>Admin</cp:lastModifiedBy>
  <cp:revision>29</cp:revision>
  <dcterms:created xsi:type="dcterms:W3CDTF">2023-12-20T07:07:54Z</dcterms:created>
  <dcterms:modified xsi:type="dcterms:W3CDTF">2025-04-21T21:17:28Z</dcterms:modified>
</cp:coreProperties>
</file>